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4630400" cy="8229600"/>
  <p:notesSz cx="8229600" cy="14630400"/>
  <p:embeddedFontLst>
    <p:embeddedFont>
      <p:font typeface="Instrument Sans Medium" panose="020B0604020202020204" charset="0"/>
      <p:regular r:id="rId17"/>
    </p:embeddedFont>
    <p:embeddedFont>
      <p:font typeface="Instrument Sans Semi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A764E2-C6B6-4BD6-91AF-55B93FDCC1A0}" v="1" dt="2025-07-14T14:45:32.4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5" d="100"/>
          <a:sy n="95" d="100"/>
        </p:scale>
        <p:origin x="43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Jose Flores Suarez" userId="ce4c7a3d-afa3-4bdb-b843-42fd437c5365" providerId="ADAL" clId="{FFA764E2-C6B6-4BD6-91AF-55B93FDCC1A0}"/>
    <pc:docChg chg="modSld">
      <pc:chgData name="Maria Jose Flores Suarez" userId="ce4c7a3d-afa3-4bdb-b843-42fd437c5365" providerId="ADAL" clId="{FFA764E2-C6B6-4BD6-91AF-55B93FDCC1A0}" dt="2025-07-14T14:45:58.290" v="12" actId="20577"/>
      <pc:docMkLst>
        <pc:docMk/>
      </pc:docMkLst>
      <pc:sldChg chg="modSp mod">
        <pc:chgData name="Maria Jose Flores Suarez" userId="ce4c7a3d-afa3-4bdb-b843-42fd437c5365" providerId="ADAL" clId="{FFA764E2-C6B6-4BD6-91AF-55B93FDCC1A0}" dt="2025-07-14T14:45:58.290" v="12" actId="20577"/>
        <pc:sldMkLst>
          <pc:docMk/>
          <pc:sldMk cId="0" sldId="266"/>
        </pc:sldMkLst>
        <pc:spChg chg="mod">
          <ac:chgData name="Maria Jose Flores Suarez" userId="ce4c7a3d-afa3-4bdb-b843-42fd437c5365" providerId="ADAL" clId="{FFA764E2-C6B6-4BD6-91AF-55B93FDCC1A0}" dt="2025-07-14T14:45:58.290" v="12" actId="20577"/>
          <ac:spMkLst>
            <pc:docMk/>
            <pc:sldMk cId="0" sldId="266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8065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hyperlink" Target="https://carte.easysend.app/needs-analysis-critical-illnes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carte.easysend.app/disability-insurance" TargetMode="External"/><Relationship Id="rId5" Type="http://schemas.openxmlformats.org/officeDocument/2006/relationships/hyperlink" Target="https://carte.easysend.app/life-carte" TargetMode="External"/><Relationship Id="rId4" Type="http://schemas.openxmlformats.org/officeDocument/2006/relationships/hyperlink" Target="https://carte.easysend.app/client-onb-compliance-docs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1"/>
          <p:cNvSpPr/>
          <p:nvPr/>
        </p:nvSpPr>
        <p:spPr>
          <a:xfrm>
            <a:off x="864037" y="2269331"/>
            <a:ext cx="12344400" cy="1543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150"/>
              </a:lnSpc>
              <a:buNone/>
            </a:pPr>
            <a:r>
              <a:rPr lang="en-US" sz="97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NEVER OFF TRACK</a:t>
            </a:r>
            <a:endParaRPr lang="en-US" sz="9700" dirty="0"/>
          </a:p>
        </p:txBody>
      </p:sp>
      <p:sp>
        <p:nvSpPr>
          <p:cNvPr id="5" name="Text 2"/>
          <p:cNvSpPr/>
          <p:nvPr/>
        </p:nvSpPr>
        <p:spPr>
          <a:xfrm>
            <a:off x="2700576" y="4182666"/>
            <a:ext cx="9229249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850"/>
              </a:lnSpc>
              <a:buNone/>
            </a:pPr>
            <a:r>
              <a:rPr lang="en-US" sz="3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Tools to Maintain Compliance Every Day</a:t>
            </a:r>
            <a:endParaRPr lang="en-US" sz="3850" dirty="0"/>
          </a:p>
        </p:txBody>
      </p:sp>
      <p:sp>
        <p:nvSpPr>
          <p:cNvPr id="6" name="Text 3"/>
          <p:cNvSpPr/>
          <p:nvPr/>
        </p:nvSpPr>
        <p:spPr>
          <a:xfrm>
            <a:off x="864037" y="5170051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 practical guide to daily compliance requirements for financial advisors, covering practice setup, documentation standards, and client recordkeeping best practices.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24295"/>
            <a:ext cx="129023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DOCUMENT MANAGEMENT BEST PRACTICES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184446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Physical Documents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4037" y="381702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Store in secure, locked filing cabinets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29839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Organize by client name and document type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4779764"/>
            <a:ext cx="6150054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Maintain separate sections for required vs. consideration documents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5656183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Regularly audit files for completeness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623929" y="3184446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Digital Documents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623929" y="381702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Use secure, encrypted storage systems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7623929" y="429839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Implement consistent naming conventions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7623929" y="477976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Back up all files regularly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7623929" y="526113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Ensure password protection and access controls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864037" y="6415207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Proper document management is essential for maintaining compliance and ensuring quick access to required documentation during regulatory reviews or client inquiries.</a:t>
            </a:r>
            <a:endParaRPr lang="en-US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9364" y="776288"/>
            <a:ext cx="7542014" cy="5619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COMPLIANCE REVIEW CHECKLIST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629364" y="1607939"/>
            <a:ext cx="7885271" cy="179784"/>
          </a:xfrm>
          <a:prstGeom prst="roundRect">
            <a:avLst>
              <a:gd name="adj" fmla="val 42008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2"/>
          <p:cNvSpPr/>
          <p:nvPr/>
        </p:nvSpPr>
        <p:spPr>
          <a:xfrm>
            <a:off x="809149" y="1967508"/>
            <a:ext cx="2482453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Daily Compliance Tasks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809149" y="2356366"/>
            <a:ext cx="7525703" cy="575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Review all new client documentation for completeness and signatures before filing. Ensure all required disclosures have been provided to clients.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899041" y="3246239"/>
            <a:ext cx="7615595" cy="179784"/>
          </a:xfrm>
          <a:prstGeom prst="roundRect">
            <a:avLst>
              <a:gd name="adj" fmla="val 42008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1078825" y="3605808"/>
            <a:ext cx="2832735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Monthly Compliance Tasks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078825" y="3994666"/>
            <a:ext cx="7256026" cy="575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Audit a sample of client files to ensure all required documents are present and properly completed. Update any policies or procedures that have changed.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1168718" y="4884539"/>
            <a:ext cx="7345918" cy="179784"/>
          </a:xfrm>
          <a:prstGeom prst="roundRect">
            <a:avLst>
              <a:gd name="adj" fmla="val 42008"/>
            </a:avLst>
          </a:prstGeom>
          <a:solidFill>
            <a:srgbClr val="E2E3E9"/>
          </a:solidFill>
          <a:ln w="762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8"/>
          <p:cNvSpPr/>
          <p:nvPr/>
        </p:nvSpPr>
        <p:spPr>
          <a:xfrm>
            <a:off x="1348502" y="5244108"/>
            <a:ext cx="2709982" cy="280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Annual Compliance Tasks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1348502" y="5632966"/>
            <a:ext cx="6986349" cy="5753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Complete full review of all practice policies and procedures. Renew E&amp;O insurance and update CE credits. Conduct comprehensive client file audit.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29364" y="6590348"/>
            <a:ext cx="7885271" cy="8629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Regular compliance reviews help identify and address potential issues before they become regulatory concerns. By maintaining a consistent review schedule, you can ensure your practice remains "Never Off Track" with compliance requirements.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905232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Compliance Links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864037" y="2047042"/>
            <a:ext cx="7415927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To help you maintain compliance throughout this period, please make sure that each client file is complete and follows compliance guidelines. I encourage you to utilize the following resources: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4037" y="3904893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Segregated Funds Compliance Documents: </a:t>
            </a:r>
            <a:r>
              <a:rPr lang="en-US" sz="1900" u="sng" dirty="0">
                <a:solidFill>
                  <a:srgbClr val="50546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https://carte.easysend.app/client-onb-compliance-docs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64037" y="4781312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Life Insurance Needs Analysis:</a:t>
            </a:r>
          </a:p>
          <a:p>
            <a:pPr>
              <a:lnSpc>
                <a:spcPts val="3100"/>
              </a:lnSpc>
              <a:buSzPct val="100000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       </a:t>
            </a:r>
            <a:r>
              <a:rPr lang="en-CA" sz="1900" u="sng" dirty="0">
                <a:solidFill>
                  <a:srgbClr val="505468"/>
                </a:solidFill>
                <a:latin typeface="Instrument Sans Medium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https://carte.easysend.app/life-carte</a:t>
            </a:r>
            <a:endParaRPr lang="en-US" sz="1900" u="sng" dirty="0">
              <a:solidFill>
                <a:srgbClr val="505468"/>
              </a:solidFill>
              <a:latin typeface="Instrument Sans Medium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864037" y="5657731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Disability Needs Analysis: </a:t>
            </a:r>
            <a:r>
              <a:rPr lang="en-US" sz="1900" u="sng" dirty="0">
                <a:solidFill>
                  <a:srgbClr val="50546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https://carte.easysend.app/disability-insurance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864037" y="6534150"/>
            <a:ext cx="74159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Critical Illness Needs Analysis: </a:t>
            </a:r>
            <a:r>
              <a:rPr lang="en-US" sz="1900" u="sng" dirty="0">
                <a:solidFill>
                  <a:srgbClr val="505468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https://carte.easysend.app/needs-analysis-critical-illness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3729038"/>
            <a:ext cx="6172200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Q&amp;A</a:t>
            </a:r>
            <a:endParaRPr lang="en-US" sz="4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855821"/>
            <a:ext cx="7415927" cy="23145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Thank you for taking the time to attend this compliance session.</a:t>
            </a:r>
            <a:endParaRPr lang="en-US" sz="4850" dirty="0"/>
          </a:p>
        </p:txBody>
      </p:sp>
      <p:sp>
        <p:nvSpPr>
          <p:cNvPr id="4" name="Text 1"/>
          <p:cNvSpPr/>
          <p:nvPr/>
        </p:nvSpPr>
        <p:spPr>
          <a:xfrm>
            <a:off x="864037" y="3540681"/>
            <a:ext cx="7415927" cy="23702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This session was designed to provide essential tools and practical guidance to support your continued success, with a focus on daily compliance requirements. We hope you found the overview helpful, including key elements around practice setup, new account and insurance documentation, and supplementary client recordkeeping.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4037" y="6188631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Your commitment to maintaining a compliant and client-focused practice is truly appreciated, and we are here to support you every step of the way.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899874"/>
            <a:ext cx="8698587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SETTING UP YOUR PRACTICE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2165152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All documents below are non-client facing and are required in order to maintain a compliant practice.</a:t>
            </a:r>
            <a:endParaRPr lang="en-US" sz="1900" dirty="0"/>
          </a:p>
        </p:txBody>
      </p:sp>
      <p:sp>
        <p:nvSpPr>
          <p:cNvPr id="4" name="Shape 2"/>
          <p:cNvSpPr/>
          <p:nvPr/>
        </p:nvSpPr>
        <p:spPr>
          <a:xfrm>
            <a:off x="864037" y="283785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1524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48" y="2884051"/>
            <a:ext cx="370284" cy="46291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66280" y="2922627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Required Policies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1666280" y="3456503"/>
            <a:ext cx="329279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Privacy Breach Policy &amp; Procedures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666280" y="4394716"/>
            <a:ext cx="3292793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AMl / ATF Policy &amp; Procedure Business Continuity Agreement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5267682" y="283785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1524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194" y="2884051"/>
            <a:ext cx="370284" cy="46291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069925" y="2922627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Essential Files</a:t>
            </a:r>
            <a:endParaRPr lang="en-US" sz="2400" dirty="0"/>
          </a:p>
        </p:txBody>
      </p:sp>
      <p:sp>
        <p:nvSpPr>
          <p:cNvPr id="12" name="Text 8"/>
          <p:cNvSpPr/>
          <p:nvPr/>
        </p:nvSpPr>
        <p:spPr>
          <a:xfrm>
            <a:off x="6069925" y="3456503"/>
            <a:ext cx="329279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Complaint File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6069925" y="3999667"/>
            <a:ext cx="329279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CE Credits</a:t>
            </a:r>
            <a:endParaRPr lang="en-US" sz="1900" dirty="0"/>
          </a:p>
        </p:txBody>
      </p:sp>
      <p:sp>
        <p:nvSpPr>
          <p:cNvPr id="14" name="Shape 10"/>
          <p:cNvSpPr/>
          <p:nvPr/>
        </p:nvSpPr>
        <p:spPr>
          <a:xfrm>
            <a:off x="9671328" y="2837855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2E3E9"/>
          </a:solidFill>
          <a:ln w="1524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839" y="2884051"/>
            <a:ext cx="370284" cy="46291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0473571" y="2922627"/>
            <a:ext cx="3292793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Compliance Requirements</a:t>
            </a:r>
            <a:endParaRPr lang="en-US" sz="2400" dirty="0"/>
          </a:p>
        </p:txBody>
      </p:sp>
      <p:sp>
        <p:nvSpPr>
          <p:cNvPr id="17" name="Text 12"/>
          <p:cNvSpPr/>
          <p:nvPr/>
        </p:nvSpPr>
        <p:spPr>
          <a:xfrm>
            <a:off x="10473571" y="3842266"/>
            <a:ext cx="329279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E&amp;O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10473571" y="4385429"/>
            <a:ext cx="329279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FTC (Fair Treatment of Consumers)</a:t>
            </a:r>
            <a:endParaRPr lang="en-US" sz="1900" dirty="0"/>
          </a:p>
        </p:txBody>
      </p:sp>
      <p:sp>
        <p:nvSpPr>
          <p:cNvPr id="19" name="Text 14"/>
          <p:cNvSpPr/>
          <p:nvPr/>
        </p:nvSpPr>
        <p:spPr>
          <a:xfrm>
            <a:off x="10473571" y="5323642"/>
            <a:ext cx="3292793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CARTE Advantage Code of Conduct</a:t>
            </a:r>
            <a:endParaRPr lang="en-US" sz="1900" dirty="0"/>
          </a:p>
        </p:txBody>
      </p:sp>
      <p:sp>
        <p:nvSpPr>
          <p:cNvPr id="20" name="Text 15"/>
          <p:cNvSpPr/>
          <p:nvPr/>
        </p:nvSpPr>
        <p:spPr>
          <a:xfrm>
            <a:off x="10473571" y="6261854"/>
            <a:ext cx="329279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Cybersecurity Requirements</a:t>
            </a:r>
            <a:endParaRPr lang="en-US" sz="1900" dirty="0"/>
          </a:p>
        </p:txBody>
      </p:sp>
      <p:sp>
        <p:nvSpPr>
          <p:cNvPr id="21" name="Text 16"/>
          <p:cNvSpPr/>
          <p:nvPr/>
        </p:nvSpPr>
        <p:spPr>
          <a:xfrm>
            <a:off x="864037" y="6934557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i="1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Considerations:</a:t>
            </a: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Ensure all documents are up-to-date and readily accessible for regulatory reviews.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553176"/>
            <a:ext cx="12625268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NEW ACCOUNT OPENING REQUIREMENTS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818453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All documents below are client facing and need to be completed and placed into the client file, every time a NEW Account is set up.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886206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These requirements ensure proper documentation and disclosure for all new client accounts, providing protection for both clients and advisors.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024295"/>
            <a:ext cx="129023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LIFE/CI/DI INSURANCE SALE REQUIREMENTS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184446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Required Documents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864037" y="381702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Advisor Disclosure Document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29839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Needs analysis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477976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Illustration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526113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Reason Why Letter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7623929" y="3184446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Considerations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7623929" y="3817025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Fact Finder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7623929" y="429839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Types of Insurance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7623929" y="4779764"/>
            <a:ext cx="615005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LIRD (when applicable)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64037" y="6020157"/>
            <a:ext cx="129023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These documents must be completed for every life, critical illness, or disability insurance sale to ensure compliance with regulatory requirements and to document the client's needs and the advisor's recommendations.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166455"/>
            <a:ext cx="129023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SEGREGATED FUND/GIC/ANNUITY SALE REQUIREMENTS</a:t>
            </a:r>
            <a:endParaRPr lang="en-US" sz="4850" dirty="0"/>
          </a:p>
        </p:txBody>
      </p:sp>
      <p:sp>
        <p:nvSpPr>
          <p:cNvPr id="3" name="Shape 1"/>
          <p:cNvSpPr/>
          <p:nvPr/>
        </p:nvSpPr>
        <p:spPr>
          <a:xfrm>
            <a:off x="864037" y="3203258"/>
            <a:ext cx="6327696" cy="3859887"/>
          </a:xfrm>
          <a:prstGeom prst="roundRect">
            <a:avLst>
              <a:gd name="adj" fmla="val 2686"/>
            </a:avLst>
          </a:prstGeom>
          <a:solidFill>
            <a:srgbClr val="E2E3E9"/>
          </a:solidFill>
          <a:ln w="1524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1126093" y="3465314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Required Documents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126093" y="3999190"/>
            <a:ext cx="580358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Advisor Disclosure Document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126093" y="4480560"/>
            <a:ext cx="580358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Segregated Fund Fee Disclosure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126093" y="4961930"/>
            <a:ext cx="580358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Information Folder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126093" y="5443299"/>
            <a:ext cx="580358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Fund Facts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126093" y="5924669"/>
            <a:ext cx="580358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Copy of Investment Application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1126093" y="6406039"/>
            <a:ext cx="580358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Reason Why Letter</a:t>
            </a:r>
            <a:endParaRPr lang="en-US" sz="1900" dirty="0"/>
          </a:p>
        </p:txBody>
      </p:sp>
      <p:sp>
        <p:nvSpPr>
          <p:cNvPr id="11" name="Shape 9"/>
          <p:cNvSpPr/>
          <p:nvPr/>
        </p:nvSpPr>
        <p:spPr>
          <a:xfrm>
            <a:off x="7438549" y="3203258"/>
            <a:ext cx="6327815" cy="3859887"/>
          </a:xfrm>
          <a:prstGeom prst="roundRect">
            <a:avLst>
              <a:gd name="adj" fmla="val 2686"/>
            </a:avLst>
          </a:prstGeom>
          <a:solidFill>
            <a:srgbClr val="E2E3E9"/>
          </a:solidFill>
          <a:ln w="15240">
            <a:solidFill>
              <a:srgbClr val="C8C9CF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7700605" y="3465314"/>
            <a:ext cx="3086100" cy="3857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Considerations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7700605" y="3999190"/>
            <a:ext cx="580370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Fact Finder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7700605" y="4480560"/>
            <a:ext cx="580370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Questionnaire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7700605" y="4961930"/>
            <a:ext cx="580370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Char char="•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Leverage Loan Documents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1402318"/>
            <a:ext cx="12164854" cy="7715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Complete client File for Segregated Funds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2667595"/>
            <a:ext cx="12902327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NAAF (includes the Trusted Contact Person), if you don't  do a NAAF, please include the Trusted Contact Person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3544014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2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Investor Questionnaire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4025384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3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Advisor Disclosure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4506754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4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Privacy Consent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4988123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5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CASL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4037" y="5469493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6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Reason Why Letter For Segregated Funds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64037" y="5950863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7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Evidence that the client received the Fund Fact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64037" y="6432233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8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Advisor Notes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4628" y="847963"/>
            <a:ext cx="12961144" cy="14906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46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Complete client File for Segregated Funds (Leveraged)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834628" y="2815590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NAAF (includes the Trusted Contact Person), if you don't  do a NAAF, please include the Trusted Contact Person</a:t>
            </a:r>
            <a:endParaRPr lang="en-US" sz="1850" dirty="0"/>
          </a:p>
        </p:txBody>
      </p:sp>
      <p:sp>
        <p:nvSpPr>
          <p:cNvPr id="4" name="Text 2"/>
          <p:cNvSpPr/>
          <p:nvPr/>
        </p:nvSpPr>
        <p:spPr>
          <a:xfrm>
            <a:off x="834628" y="3280529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2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Investor Questionnaire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4628" y="3745468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3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Advisor Disclosure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4628" y="4210407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4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Privacy Consent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34628" y="4675346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5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CASL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34628" y="5140285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6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Reason Why Letter For Segregated Funds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834628" y="5605224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7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Evidence that the client received the Fund Fact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834628" y="6070163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8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Loan Assessment Suitability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834628" y="6535103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9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Leverage Disclosure 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834628" y="7000042"/>
            <a:ext cx="12961144" cy="3814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Font typeface="+mj-lt"/>
              <a:buAutoNum type="arabicPeriod" startAt="10"/>
            </a:pPr>
            <a:r>
              <a:rPr lang="en-US" sz="18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Advisor Notes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973336"/>
            <a:ext cx="12902327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6050"/>
              </a:lnSpc>
              <a:buNone/>
            </a:pPr>
            <a:r>
              <a:rPr lang="en-US" sz="4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Complete client File for Insurance Application</a:t>
            </a:r>
            <a:endParaRPr lang="en-US" sz="4850" dirty="0"/>
          </a:p>
        </p:txBody>
      </p:sp>
      <p:sp>
        <p:nvSpPr>
          <p:cNvPr id="3" name="Text 1"/>
          <p:cNvSpPr/>
          <p:nvPr/>
        </p:nvSpPr>
        <p:spPr>
          <a:xfrm>
            <a:off x="864037" y="3010138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Needs Analysis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3491508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2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Investor Questionnaire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864037" y="3972878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3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Advisor Disclosure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864037" y="4454247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4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Privacy Consent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864037" y="4935617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5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CASL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4037" y="5416987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6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Reason Why Letter For Segregated Funds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864037" y="5898356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7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Trusted Contact Person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864037" y="6379726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8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Life Insurance Replacement (LIRD) if you are replacing an existing policy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864037" y="6861096"/>
            <a:ext cx="12902327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100"/>
              </a:lnSpc>
              <a:buSzPct val="100000"/>
              <a:buFont typeface="+mj-lt"/>
              <a:buAutoNum type="arabicPeriod" startAt="9"/>
            </a:pPr>
            <a:r>
              <a:rPr lang="en-US" sz="19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Advisor Notes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1158" y="543044"/>
            <a:ext cx="10617637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505468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SUPPLEMENTARY CLIENT FILE DOCUMENTS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691158" y="1555075"/>
            <a:ext cx="13248084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All documents below are client facing and only need to be completed once per client file.</a:t>
            </a:r>
            <a:endParaRPr lang="en-US" sz="15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58" y="2093238"/>
            <a:ext cx="987385" cy="118491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875949" y="2290643"/>
            <a:ext cx="2468523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PRIVACY CONSENT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1875949" y="2717602"/>
            <a:ext cx="12063293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Client Signature Required</a:t>
            </a:r>
            <a:endParaRPr lang="en-US" sz="15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58" y="3278148"/>
            <a:ext cx="987385" cy="118491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875949" y="3475553"/>
            <a:ext cx="2468523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ANTISPAM C.A.S.L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1875949" y="3902512"/>
            <a:ext cx="12063293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Client Signature Required</a:t>
            </a:r>
            <a:endParaRPr lang="en-US" sz="15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158" y="4463058"/>
            <a:ext cx="987385" cy="118491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875949" y="4660463"/>
            <a:ext cx="3130153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LETTER OF ENGAGEMENT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1875949" y="5087422"/>
            <a:ext cx="12063293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Client Signature Required</a:t>
            </a:r>
            <a:endParaRPr lang="en-US" sz="15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158" y="5647968"/>
            <a:ext cx="987385" cy="118491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875949" y="5845373"/>
            <a:ext cx="4194572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5B5F71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TRUSTED CONTACT PERSON (TCP)</a:t>
            </a:r>
            <a:endParaRPr lang="en-US" sz="1900" dirty="0"/>
          </a:p>
        </p:txBody>
      </p:sp>
      <p:sp>
        <p:nvSpPr>
          <p:cNvPr id="15" name="Text 9"/>
          <p:cNvSpPr/>
          <p:nvPr/>
        </p:nvSpPr>
        <p:spPr>
          <a:xfrm>
            <a:off x="1875949" y="6272332"/>
            <a:ext cx="12063293" cy="315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Client Signature Required</a:t>
            </a:r>
            <a:endParaRPr lang="en-US" sz="1550" dirty="0"/>
          </a:p>
        </p:txBody>
      </p:sp>
      <p:sp>
        <p:nvSpPr>
          <p:cNvPr id="16" name="Text 10"/>
          <p:cNvSpPr/>
          <p:nvPr/>
        </p:nvSpPr>
        <p:spPr>
          <a:xfrm>
            <a:off x="691158" y="7055048"/>
            <a:ext cx="13248084" cy="6319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These supplementary documents establish the client-advisor relationship and ensure proper permissions are in place for communication and information sharing.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876</Words>
  <Application>Microsoft Office PowerPoint</Application>
  <PresentationFormat>Custom</PresentationFormat>
  <Paragraphs>129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Instrument Sans Medium</vt:lpstr>
      <vt:lpstr>Instrument Sans Semi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Maria</dc:creator>
  <cp:lastModifiedBy>Maria Jose Flores Suarez</cp:lastModifiedBy>
  <cp:revision>2</cp:revision>
  <dcterms:created xsi:type="dcterms:W3CDTF">2025-07-04T15:43:48Z</dcterms:created>
  <dcterms:modified xsi:type="dcterms:W3CDTF">2025-07-14T14:46:01Z</dcterms:modified>
</cp:coreProperties>
</file>